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359" r:id="rId3"/>
    <p:sldId id="257" r:id="rId4"/>
    <p:sldId id="258" r:id="rId5"/>
    <p:sldId id="352" r:id="rId6"/>
    <p:sldId id="364" r:id="rId7"/>
    <p:sldId id="362" r:id="rId8"/>
    <p:sldId id="363" r:id="rId9"/>
    <p:sldId id="262" r:id="rId10"/>
    <p:sldId id="304" r:id="rId11"/>
    <p:sldId id="28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0" d="100"/>
          <a:sy n="60" d="100"/>
        </p:scale>
        <p:origin x="9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504E50-C86B-4861-A1A4-4E216EA27B92}" type="datetimeFigureOut">
              <a:rPr lang="en-MY" smtClean="0"/>
              <a:t>26/11/2024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EE550F-C371-42D7-BB3F-EDCE81A599B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39077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383EA-B331-447A-A803-A124DF0413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D79357-5330-4737-BC59-9D798B767C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84DFC-865A-44C1-BA31-34D245104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EFBE-1922-4656-A7C4-BD5FBFC1AF72}" type="datetime1">
              <a:rPr lang="en-MY" smtClean="0"/>
              <a:t>26/11/2024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AD363F-BD99-4D45-B438-B7197CED3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1D6CD1-ED4C-47D7-9242-256787FC9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9BCF-131C-4694-9E83-83830B055F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33813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97CD8-2A51-4F17-8865-03AC92AA2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DB821C-54D5-4434-B28D-1051CD05B3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65FF6F-6BDA-4B21-8911-073F755AE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727F6-6F5E-4E94-89D3-B9BA38D1DE7B}" type="datetime1">
              <a:rPr lang="en-MY" smtClean="0"/>
              <a:t>26/11/2024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73A1A-7585-49E5-8871-6607734F1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8D1DB-36EF-409B-88B1-A3153B36D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9BCF-131C-4694-9E83-83830B055F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15816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7FAA98-F782-4FB2-BB93-8ACF0147A9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C11BF2-7252-4BD7-9EE0-CBEFF545F2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088145-D38A-47FD-94A5-40FE622E4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B1C5-5498-4329-A96A-496A5DF12FDB}" type="datetime1">
              <a:rPr lang="en-MY" smtClean="0"/>
              <a:t>26/11/2024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35AC8-5C19-4E11-BC9C-8229A33CA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E4EF4-B482-4DD9-92FC-7D54414E9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9BCF-131C-4694-9E83-83830B055F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310246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d-ID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d-ID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690497-1A63-40EA-8D2D-8D80B40E6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7C570-F107-4E84-B756-6B06E3F55A54}" type="datetimeFigureOut">
              <a:rPr lang="en-MY"/>
              <a:pPr>
                <a:defRPr/>
              </a:pPr>
              <a:t>26/11/2024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2D498-7D3F-44DA-B543-69DF7E794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AE8CE-34A0-4963-B77D-F7334EF74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2918C-38CE-4E3F-8F63-396F0889BF69}" type="slidenum">
              <a:rPr lang="en-MY" altLang="en-US"/>
              <a:pPr>
                <a:defRPr/>
              </a:pPr>
              <a:t>‹#›</a:t>
            </a:fld>
            <a:endParaRPr lang="en-MY" altLang="en-US"/>
          </a:p>
        </p:txBody>
      </p:sp>
    </p:spTree>
    <p:extLst>
      <p:ext uri="{BB962C8B-B14F-4D97-AF65-F5344CB8AC3E}">
        <p14:creationId xmlns:p14="http://schemas.microsoft.com/office/powerpoint/2010/main" val="32268723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d-ID"/>
              <a:t>Click to edit Master text styles</a:t>
            </a:r>
          </a:p>
          <a:p>
            <a:pPr lvl="1"/>
            <a:r>
              <a:rPr lang="id-ID"/>
              <a:t>Second level</a:t>
            </a:r>
          </a:p>
          <a:p>
            <a:pPr lvl="2"/>
            <a:r>
              <a:rPr lang="id-ID"/>
              <a:t>Third level</a:t>
            </a:r>
          </a:p>
          <a:p>
            <a:pPr lvl="3"/>
            <a:r>
              <a:rPr lang="id-ID"/>
              <a:t>Fourth level</a:t>
            </a:r>
          </a:p>
          <a:p>
            <a:pPr lvl="4"/>
            <a:r>
              <a:rPr lang="id-ID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1F5B80-417A-4EAE-93B6-3C8760F84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9DD33-DA56-4733-8B19-F35FFCD50F6A}" type="datetimeFigureOut">
              <a:rPr lang="en-MY"/>
              <a:pPr>
                <a:defRPr/>
              </a:pPr>
              <a:t>26/11/2024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671CF-B446-45FE-B86D-1A908190B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CD964-5819-4E9C-94F5-41F740136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40009-C90B-4179-B8E6-036387382279}" type="slidenum">
              <a:rPr lang="en-MY" altLang="en-US"/>
              <a:pPr>
                <a:defRPr/>
              </a:pPr>
              <a:t>‹#›</a:t>
            </a:fld>
            <a:endParaRPr lang="en-MY" altLang="en-US"/>
          </a:p>
        </p:txBody>
      </p:sp>
    </p:spTree>
    <p:extLst>
      <p:ext uri="{BB962C8B-B14F-4D97-AF65-F5344CB8AC3E}">
        <p14:creationId xmlns:p14="http://schemas.microsoft.com/office/powerpoint/2010/main" val="2610348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d-ID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d-ID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B826DD-E39C-4D79-A291-58250ED19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6D73C-33B9-4AB9-87FE-627D668E6FC7}" type="datetimeFigureOut">
              <a:rPr lang="en-MY"/>
              <a:pPr>
                <a:defRPr/>
              </a:pPr>
              <a:t>26/11/2024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C839BA-9F37-40E0-9B03-ABE2F9BDB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94003-15FA-4594-B87F-749BFEE2C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012D0-9A32-4F4E-97F1-71ABBADB7D75}" type="slidenum">
              <a:rPr lang="en-MY" altLang="en-US"/>
              <a:pPr>
                <a:defRPr/>
              </a:pPr>
              <a:t>‹#›</a:t>
            </a:fld>
            <a:endParaRPr lang="en-MY" altLang="en-US"/>
          </a:p>
        </p:txBody>
      </p:sp>
    </p:spTree>
    <p:extLst>
      <p:ext uri="{BB962C8B-B14F-4D97-AF65-F5344CB8AC3E}">
        <p14:creationId xmlns:p14="http://schemas.microsoft.com/office/powerpoint/2010/main" val="1992007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d-ID"/>
              <a:t>Click to edit Master text styles</a:t>
            </a:r>
          </a:p>
          <a:p>
            <a:pPr lvl="1"/>
            <a:r>
              <a:rPr lang="id-ID"/>
              <a:t>Second level</a:t>
            </a:r>
          </a:p>
          <a:p>
            <a:pPr lvl="2"/>
            <a:r>
              <a:rPr lang="id-ID"/>
              <a:t>Third level</a:t>
            </a:r>
          </a:p>
          <a:p>
            <a:pPr lvl="3"/>
            <a:r>
              <a:rPr lang="id-ID"/>
              <a:t>Fourth level</a:t>
            </a:r>
          </a:p>
          <a:p>
            <a:pPr lvl="4"/>
            <a:r>
              <a:rPr lang="id-ID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d-ID"/>
              <a:t>Click to edit Master text styles</a:t>
            </a:r>
          </a:p>
          <a:p>
            <a:pPr lvl="1"/>
            <a:r>
              <a:rPr lang="id-ID"/>
              <a:t>Second level</a:t>
            </a:r>
          </a:p>
          <a:p>
            <a:pPr lvl="2"/>
            <a:r>
              <a:rPr lang="id-ID"/>
              <a:t>Third level</a:t>
            </a:r>
          </a:p>
          <a:p>
            <a:pPr lvl="3"/>
            <a:r>
              <a:rPr lang="id-ID"/>
              <a:t>Fourth level</a:t>
            </a:r>
          </a:p>
          <a:p>
            <a:pPr lvl="4"/>
            <a:r>
              <a:rPr lang="id-ID"/>
              <a:t>Fifth level</a:t>
            </a:r>
            <a:endParaRPr lang="en-MY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191CC1B-2DB7-4B56-9451-4EF0133FE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EDB4F-7273-4EAF-BC94-A00B812142C4}" type="datetimeFigureOut">
              <a:rPr lang="en-MY"/>
              <a:pPr>
                <a:defRPr/>
              </a:pPr>
              <a:t>26/11/2024</a:t>
            </a:fld>
            <a:endParaRPr lang="en-MY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235ABEE-84C3-423B-8AA5-EF3421DBB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DA23FE8-377C-4764-87F7-5C89627A0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42062-94E4-441D-A26A-6F67C1C26344}" type="slidenum">
              <a:rPr lang="en-MY" altLang="en-US"/>
              <a:pPr>
                <a:defRPr/>
              </a:pPr>
              <a:t>‹#›</a:t>
            </a:fld>
            <a:endParaRPr lang="en-MY" altLang="en-US"/>
          </a:p>
        </p:txBody>
      </p:sp>
    </p:spTree>
    <p:extLst>
      <p:ext uri="{BB962C8B-B14F-4D97-AF65-F5344CB8AC3E}">
        <p14:creationId xmlns:p14="http://schemas.microsoft.com/office/powerpoint/2010/main" val="42577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d-ID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d-ID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d-ID"/>
              <a:t>Click to edit Master text styles</a:t>
            </a:r>
          </a:p>
          <a:p>
            <a:pPr lvl="1"/>
            <a:r>
              <a:rPr lang="id-ID"/>
              <a:t>Second level</a:t>
            </a:r>
          </a:p>
          <a:p>
            <a:pPr lvl="2"/>
            <a:r>
              <a:rPr lang="id-ID"/>
              <a:t>Third level</a:t>
            </a:r>
          </a:p>
          <a:p>
            <a:pPr lvl="3"/>
            <a:r>
              <a:rPr lang="id-ID"/>
              <a:t>Fourth level</a:t>
            </a:r>
          </a:p>
          <a:p>
            <a:pPr lvl="4"/>
            <a:r>
              <a:rPr lang="id-ID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d-ID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d-ID"/>
              <a:t>Click to edit Master text styles</a:t>
            </a:r>
          </a:p>
          <a:p>
            <a:pPr lvl="1"/>
            <a:r>
              <a:rPr lang="id-ID"/>
              <a:t>Second level</a:t>
            </a:r>
          </a:p>
          <a:p>
            <a:pPr lvl="2"/>
            <a:r>
              <a:rPr lang="id-ID"/>
              <a:t>Third level</a:t>
            </a:r>
          </a:p>
          <a:p>
            <a:pPr lvl="3"/>
            <a:r>
              <a:rPr lang="id-ID"/>
              <a:t>Fourth level</a:t>
            </a:r>
          </a:p>
          <a:p>
            <a:pPr lvl="4"/>
            <a:r>
              <a:rPr lang="id-ID"/>
              <a:t>Fifth level</a:t>
            </a:r>
            <a:endParaRPr lang="en-MY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7D1E654-1848-4640-A991-43BE22A43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7BD62-885D-4F5D-9527-7C4E1B0EBA9D}" type="datetimeFigureOut">
              <a:rPr lang="en-MY"/>
              <a:pPr>
                <a:defRPr/>
              </a:pPr>
              <a:t>26/11/2024</a:t>
            </a:fld>
            <a:endParaRPr lang="en-MY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F6B5CC5-C127-4E2B-B853-35193C077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200A236-7E8E-4808-94E7-C322BE32B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95666-72B5-42CC-8361-33B2B38ADBAD}" type="slidenum">
              <a:rPr lang="en-MY" altLang="en-US"/>
              <a:pPr>
                <a:defRPr/>
              </a:pPr>
              <a:t>‹#›</a:t>
            </a:fld>
            <a:endParaRPr lang="en-MY" altLang="en-US"/>
          </a:p>
        </p:txBody>
      </p:sp>
    </p:spTree>
    <p:extLst>
      <p:ext uri="{BB962C8B-B14F-4D97-AF65-F5344CB8AC3E}">
        <p14:creationId xmlns:p14="http://schemas.microsoft.com/office/powerpoint/2010/main" val="33080713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Click to edit Master title style</a:t>
            </a:r>
            <a:endParaRPr lang="en-MY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14DFE64-A58F-416A-BC75-1F5FFBB26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DFA80-F4D7-45CD-BCEF-2CC26CCAF231}" type="datetimeFigureOut">
              <a:rPr lang="en-MY"/>
              <a:pPr>
                <a:defRPr/>
              </a:pPr>
              <a:t>26/11/2024</a:t>
            </a:fld>
            <a:endParaRPr lang="en-MY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5754E24-27BD-42D5-8B73-3A75E1C61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AD2B9F5-C6D2-47A4-9BD3-2D0856BC5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9977B-FCB2-4B75-9DAA-898B9D7C9E0D}" type="slidenum">
              <a:rPr lang="en-MY" altLang="en-US"/>
              <a:pPr>
                <a:defRPr/>
              </a:pPr>
              <a:t>‹#›</a:t>
            </a:fld>
            <a:endParaRPr lang="en-MY" altLang="en-US"/>
          </a:p>
        </p:txBody>
      </p:sp>
    </p:spTree>
    <p:extLst>
      <p:ext uri="{BB962C8B-B14F-4D97-AF65-F5344CB8AC3E}">
        <p14:creationId xmlns:p14="http://schemas.microsoft.com/office/powerpoint/2010/main" val="9699169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424500D-8BED-4DE0-84B8-00130E1BF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F501C-E753-40A3-9A06-1D1714E128D1}" type="datetimeFigureOut">
              <a:rPr lang="en-MY"/>
              <a:pPr>
                <a:defRPr/>
              </a:pPr>
              <a:t>26/11/2024</a:t>
            </a:fld>
            <a:endParaRPr lang="en-MY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BE720C8-DA1D-4665-B3F0-3E6302575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D8AB361-CCF0-4768-8B61-CC4701679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0D54C-F7DD-41A4-9E70-FC3EC7443139}" type="slidenum">
              <a:rPr lang="en-MY" altLang="en-US"/>
              <a:pPr>
                <a:defRPr/>
              </a:pPr>
              <a:t>‹#›</a:t>
            </a:fld>
            <a:endParaRPr lang="en-MY" altLang="en-US"/>
          </a:p>
        </p:txBody>
      </p:sp>
    </p:spTree>
    <p:extLst>
      <p:ext uri="{BB962C8B-B14F-4D97-AF65-F5344CB8AC3E}">
        <p14:creationId xmlns:p14="http://schemas.microsoft.com/office/powerpoint/2010/main" val="4893185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d-ID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d-ID"/>
              <a:t>Click to edit Master text styles</a:t>
            </a:r>
          </a:p>
          <a:p>
            <a:pPr lvl="1"/>
            <a:r>
              <a:rPr lang="id-ID"/>
              <a:t>Second level</a:t>
            </a:r>
          </a:p>
          <a:p>
            <a:pPr lvl="2"/>
            <a:r>
              <a:rPr lang="id-ID"/>
              <a:t>Third level</a:t>
            </a:r>
          </a:p>
          <a:p>
            <a:pPr lvl="3"/>
            <a:r>
              <a:rPr lang="id-ID"/>
              <a:t>Fourth level</a:t>
            </a:r>
          </a:p>
          <a:p>
            <a:pPr lvl="4"/>
            <a:r>
              <a:rPr lang="id-ID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d-ID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FE44081-9FCD-45F7-A080-04EB0A864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5AA55-4B6F-4D4E-BCBF-C95692D3BCF0}" type="datetimeFigureOut">
              <a:rPr lang="en-MY"/>
              <a:pPr>
                <a:defRPr/>
              </a:pPr>
              <a:t>26/11/2024</a:t>
            </a:fld>
            <a:endParaRPr lang="en-MY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073C528-4DEA-44A4-A2B5-09594F9E4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D791B50-0593-4764-BE03-3DE28DF0B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66DBF-A209-439F-8E2D-5EE11A43430B}" type="slidenum">
              <a:rPr lang="en-MY" altLang="en-US"/>
              <a:pPr>
                <a:defRPr/>
              </a:pPr>
              <a:t>‹#›</a:t>
            </a:fld>
            <a:endParaRPr lang="en-MY" altLang="en-US"/>
          </a:p>
        </p:txBody>
      </p:sp>
    </p:spTree>
    <p:extLst>
      <p:ext uri="{BB962C8B-B14F-4D97-AF65-F5344CB8AC3E}">
        <p14:creationId xmlns:p14="http://schemas.microsoft.com/office/powerpoint/2010/main" val="3665900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414B6-A18A-4404-88C7-A1F1D400B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61260-8B2C-48F3-8017-09E78163A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CCCED5-833D-42F1-9C10-219D0DF3A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67A8-5ED6-4C0F-914F-DE84EE1CCE45}" type="datetime1">
              <a:rPr lang="en-MY" smtClean="0"/>
              <a:t>26/11/2024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A94AA5-83E3-4589-B79F-DA29B9D9E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5BB8A0-6686-4C61-BDBE-DEDC05A2B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9BCF-131C-4694-9E83-83830B055F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056068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d-ID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d-ID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F1F203E-D081-4E3A-AAFF-DAA7FCB73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7EB0F-223B-495D-A62E-77AD672518F7}" type="datetimeFigureOut">
              <a:rPr lang="en-MY"/>
              <a:pPr>
                <a:defRPr/>
              </a:pPr>
              <a:t>26/11/2024</a:t>
            </a:fld>
            <a:endParaRPr lang="en-MY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A6450C1-8D03-4F27-9881-15AC75085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A4EF02D-79B5-4997-BA93-0AE9DF818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AE8BF-34EC-424E-AE6F-D1459FEFE35A}" type="slidenum">
              <a:rPr lang="en-MY" altLang="en-US"/>
              <a:pPr>
                <a:defRPr/>
              </a:pPr>
              <a:t>‹#›</a:t>
            </a:fld>
            <a:endParaRPr lang="en-MY" altLang="en-US"/>
          </a:p>
        </p:txBody>
      </p:sp>
    </p:spTree>
    <p:extLst>
      <p:ext uri="{BB962C8B-B14F-4D97-AF65-F5344CB8AC3E}">
        <p14:creationId xmlns:p14="http://schemas.microsoft.com/office/powerpoint/2010/main" val="34108358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d-ID"/>
              <a:t>Click to edit Master text styles</a:t>
            </a:r>
          </a:p>
          <a:p>
            <a:pPr lvl="1"/>
            <a:r>
              <a:rPr lang="id-ID"/>
              <a:t>Second level</a:t>
            </a:r>
          </a:p>
          <a:p>
            <a:pPr lvl="2"/>
            <a:r>
              <a:rPr lang="id-ID"/>
              <a:t>Third level</a:t>
            </a:r>
          </a:p>
          <a:p>
            <a:pPr lvl="3"/>
            <a:r>
              <a:rPr lang="id-ID"/>
              <a:t>Fourth level</a:t>
            </a:r>
          </a:p>
          <a:p>
            <a:pPr lvl="4"/>
            <a:r>
              <a:rPr lang="id-ID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46AD6D-4D25-40A3-A9F1-EFAE61F22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95A7F-4E99-41AB-949E-8AC901D58FBC}" type="datetimeFigureOut">
              <a:rPr lang="en-MY"/>
              <a:pPr>
                <a:defRPr/>
              </a:pPr>
              <a:t>26/11/2024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2BCE4-8031-4EB8-BF0A-9C049F6D5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7877D-384C-4573-A54D-DD5056EB2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9211C-2EE0-47F9-BCEC-9147E9DB4E84}" type="slidenum">
              <a:rPr lang="en-MY" altLang="en-US"/>
              <a:pPr>
                <a:defRPr/>
              </a:pPr>
              <a:t>‹#›</a:t>
            </a:fld>
            <a:endParaRPr lang="en-MY" altLang="en-US"/>
          </a:p>
        </p:txBody>
      </p:sp>
    </p:spTree>
    <p:extLst>
      <p:ext uri="{BB962C8B-B14F-4D97-AF65-F5344CB8AC3E}">
        <p14:creationId xmlns:p14="http://schemas.microsoft.com/office/powerpoint/2010/main" val="41890752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d-ID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d-ID"/>
              <a:t>Click to edit Master text styles</a:t>
            </a:r>
          </a:p>
          <a:p>
            <a:pPr lvl="1"/>
            <a:r>
              <a:rPr lang="id-ID"/>
              <a:t>Second level</a:t>
            </a:r>
          </a:p>
          <a:p>
            <a:pPr lvl="2"/>
            <a:r>
              <a:rPr lang="id-ID"/>
              <a:t>Third level</a:t>
            </a:r>
          </a:p>
          <a:p>
            <a:pPr lvl="3"/>
            <a:r>
              <a:rPr lang="id-ID"/>
              <a:t>Fourth level</a:t>
            </a:r>
          </a:p>
          <a:p>
            <a:pPr lvl="4"/>
            <a:r>
              <a:rPr lang="id-ID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2E905-2B51-4BF0-89AB-A6EFA4FA3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7E091-BE7E-43B0-8D98-8037909D9BDE}" type="datetimeFigureOut">
              <a:rPr lang="en-MY"/>
              <a:pPr>
                <a:defRPr/>
              </a:pPr>
              <a:t>26/11/2024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592688-E147-47DC-9A9C-0C4F97FD0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1338FB-456C-4314-A47E-33BA0C039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7F3CA-81EF-49AE-A477-49C75F5A98BA}" type="slidenum">
              <a:rPr lang="en-MY" altLang="en-US"/>
              <a:pPr>
                <a:defRPr/>
              </a:pPr>
              <a:t>‹#›</a:t>
            </a:fld>
            <a:endParaRPr lang="en-MY" altLang="en-US"/>
          </a:p>
        </p:txBody>
      </p:sp>
    </p:spTree>
    <p:extLst>
      <p:ext uri="{BB962C8B-B14F-4D97-AF65-F5344CB8AC3E}">
        <p14:creationId xmlns:p14="http://schemas.microsoft.com/office/powerpoint/2010/main" val="2610266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1BB17-D131-45D3-B519-649DE84CD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7FBA62-E614-4C82-A542-7452B8EA20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7966F4-D09B-468B-9B3D-BEF722A8F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24085-8A6B-44C1-9102-65EF2D0CCF45}" type="datetime1">
              <a:rPr lang="en-MY" smtClean="0"/>
              <a:t>26/11/2024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A36BEE-BD3C-4380-8907-E061C440B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87A71-E511-4CEB-A42F-F09F54C82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9BCF-131C-4694-9E83-83830B055F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8473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E78D3-4801-408F-B8DB-77234AB25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F7FECD-42BD-43A9-8376-AEA8563D8E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CF74BA-B2CE-48FE-B123-13F9D1D3B9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80CA54-874C-451E-9003-F65DC27E2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1B353-44BC-4D6C-9B7F-00109AB7C410}" type="datetime1">
              <a:rPr lang="en-MY" smtClean="0"/>
              <a:t>26/11/2024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C36F34-FFDD-4A87-B4F1-DBB7C5EF0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EBAACD-78B4-4ACD-9272-D4BAB1FAE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9BCF-131C-4694-9E83-83830B055F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16122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E504A-6BEE-4744-9A31-477755CDD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08F16C-4DB4-4731-B4B7-BC80C01162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3744BA-CE03-4F1B-A8A8-B363F68D66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1808FF-0400-4C02-892F-8B5455C973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8A56DA-E3F8-43B2-8D27-84EAA64FD4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E513F6-43BB-41B7-BCF3-7B5962BB9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EE537-C29C-4F30-84D0-4F0906F56AAE}" type="datetime1">
              <a:rPr lang="en-MY" smtClean="0"/>
              <a:t>26/11/2024</a:t>
            </a:fld>
            <a:endParaRPr lang="en-M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47617D-1BD9-44FD-AB83-F7201B2F2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9BE348-82B3-4191-9A87-1412952B9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9BCF-131C-4694-9E83-83830B055F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01367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8AB96-DE36-430B-B288-8A1A06F10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76E76-DA9F-4D5E-93FA-DFFA91F1D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94947-4468-4505-9A6B-5B1565779D2D}" type="datetime1">
              <a:rPr lang="en-MY" smtClean="0"/>
              <a:t>26/11/2024</a:t>
            </a:fld>
            <a:endParaRPr lang="en-M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B54EA-1BBC-4939-A166-947919931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AFC9AD-4370-4F7F-8EC1-52D1CB646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9BCF-131C-4694-9E83-83830B055F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2408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E1DCDC-9287-477A-9690-F97A82737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05460-93F4-4DED-BA3C-4200319A5D96}" type="datetime1">
              <a:rPr lang="en-MY" smtClean="0"/>
              <a:t>26/11/2024</a:t>
            </a:fld>
            <a:endParaRPr lang="en-M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9CF73B-B6AE-4267-9483-5A4C63786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D04D35-C63B-4C2A-A9CE-8BFC0C272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9BCF-131C-4694-9E83-83830B055F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1661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373BA-A49E-47EB-8FDA-A86F3575E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8551A-0424-4F77-9739-1A7AE898F0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18A5F7-E761-4598-A142-84B8D85DA6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4976E8-5705-4CD4-A90D-563D66B4E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37C33-1138-47C7-A949-20C264B712CC}" type="datetime1">
              <a:rPr lang="en-MY" smtClean="0"/>
              <a:t>26/11/2024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7948E1-1A86-41C6-9FC2-C95CF2FF8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229923-C339-496E-AFF7-DF657B8F9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9BCF-131C-4694-9E83-83830B055F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33775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58817-AACB-4B09-8026-FA1F821F8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51CFE3-6EBC-4AE3-A396-68E82A002C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D54153-4E24-4C19-AD3C-EA007430BC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3BE026-C2B4-479C-A19F-BA0FFFBC4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C9A86-F7A9-4B23-97AB-021F7C644DD3}" type="datetime1">
              <a:rPr lang="en-MY" smtClean="0"/>
              <a:t>26/11/2024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DCA-2137-4EEC-8FCB-7B8184011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3BC69B-239E-4D2D-9B4A-984BFDE56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9BCF-131C-4694-9E83-83830B055F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81170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D959B1-2190-4A8F-AD68-A2BC33C26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3C9D5-BB20-4930-841C-55E7194A79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A55CA7-B219-4BA1-8147-C3C54AA0B3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02C30-4681-44C1-BCC6-5DEE88EF34CE}" type="datetime1">
              <a:rPr lang="en-MY" smtClean="0"/>
              <a:t>26/11/2024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79AC74-5CB3-4FA3-9426-CD5342EA9C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7951E-FAA9-4ED2-BCAD-8F8C620DDF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B9BCF-131C-4694-9E83-83830B055FA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78468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ADED6B34-8468-4094-AB81-D5F164B006F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d-ID" altLang="en-US"/>
              <a:t>Click to edit Master title style</a:t>
            </a:r>
            <a:endParaRPr lang="en-MY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9C6426E2-A904-4C1E-A0D0-2D31CE289D1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d-ID" altLang="en-US"/>
              <a:t>Click to edit Master text styles</a:t>
            </a:r>
          </a:p>
          <a:p>
            <a:pPr lvl="1"/>
            <a:r>
              <a:rPr lang="id-ID" altLang="en-US"/>
              <a:t>Second level</a:t>
            </a:r>
          </a:p>
          <a:p>
            <a:pPr lvl="2"/>
            <a:r>
              <a:rPr lang="id-ID" altLang="en-US"/>
              <a:t>Third level</a:t>
            </a:r>
          </a:p>
          <a:p>
            <a:pPr lvl="3"/>
            <a:r>
              <a:rPr lang="id-ID" altLang="en-US"/>
              <a:t>Fourth level</a:t>
            </a:r>
          </a:p>
          <a:p>
            <a:pPr lvl="4"/>
            <a:r>
              <a:rPr lang="id-ID" altLang="en-US"/>
              <a:t>Fifth level</a:t>
            </a:r>
            <a:endParaRPr lang="en-MY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E57DCB-BD6F-4C88-8EAB-FE96D5BBCB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65EC96-FB19-4F0A-87A4-C5438F574B2E}" type="datetimeFigureOut">
              <a:rPr lang="en-MY"/>
              <a:pPr>
                <a:defRPr/>
              </a:pPr>
              <a:t>26/11/2024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261A2D-D468-4429-9857-A3D9275964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F90B0F-1B1A-410A-A6EC-9F549DEE23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E0AB957-D2B1-4761-871C-7F1AD431D2D5}" type="slidenum">
              <a:rPr lang="en-MY" altLang="en-US"/>
              <a:pPr>
                <a:defRPr/>
              </a:pPr>
              <a:t>‹#›</a:t>
            </a:fld>
            <a:endParaRPr lang="en-MY" altLang="en-US"/>
          </a:p>
        </p:txBody>
      </p:sp>
    </p:spTree>
    <p:extLst>
      <p:ext uri="{BB962C8B-B14F-4D97-AF65-F5344CB8AC3E}">
        <p14:creationId xmlns:p14="http://schemas.microsoft.com/office/powerpoint/2010/main" val="1307676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jkm.gov.my/" TargetMode="Externa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0800B-817B-4E60-BD6F-4795E9F60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12763"/>
            <a:ext cx="9144000" cy="2387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MY" sz="3200" b="1" dirty="0"/>
              <a:t>LECTURE 7 : REHABILITATION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AB1EEA-8F50-4120-92D1-FEC9534912C6}"/>
              </a:ext>
            </a:extLst>
          </p:cNvPr>
          <p:cNvSpPr/>
          <p:nvPr/>
        </p:nvSpPr>
        <p:spPr>
          <a:xfrm>
            <a:off x="172342" y="210479"/>
            <a:ext cx="11584941" cy="2887579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0B000402020202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5A3CA46-0F78-4115-83C4-15D940D782B9}"/>
              </a:ext>
            </a:extLst>
          </p:cNvPr>
          <p:cNvSpPr>
            <a:spLocks noGrp="1"/>
          </p:cNvSpPr>
          <p:nvPr/>
        </p:nvSpPr>
        <p:spPr>
          <a:xfrm>
            <a:off x="1609715" y="33640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TRAINING OF CORE TRAINERS FOR  CPG MANAGEMENT OF RETINOPATHY PREMATURITY (SECOND EDITION)</a:t>
            </a:r>
            <a:endParaRPr kumimoji="0" lang="en-MY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A5EE13-F585-47D5-AE3C-42232A2AF0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1349">
            <a:off x="8924672" y="2908054"/>
            <a:ext cx="2084250" cy="3204487"/>
          </a:xfrm>
          <a:prstGeom prst="rect">
            <a:avLst/>
          </a:prstGeom>
          <a:effectLst>
            <a:outerShdw blurRad="177800" dist="596900" dir="21540000" algn="tl" rotWithShape="0">
              <a:prstClr val="black">
                <a:alpha val="40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187020-4446-4C0E-A64F-63C727579229}"/>
              </a:ext>
            </a:extLst>
          </p:cNvPr>
          <p:cNvSpPr txBox="1"/>
          <p:nvPr/>
        </p:nvSpPr>
        <p:spPr>
          <a:xfrm>
            <a:off x="3552614" y="4546343"/>
            <a:ext cx="5258201" cy="16555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90170" algn="ctr">
              <a:lnSpc>
                <a:spcPct val="107000"/>
              </a:lnSpc>
            </a:pPr>
            <a:r>
              <a:rPr lang="ms-MY" sz="2400" b="1" dirty="0">
                <a:solidFill>
                  <a:srgbClr val="0D0D0D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Puan Arifah Nur Yahya</a:t>
            </a:r>
            <a:endParaRPr lang="en-MY" sz="24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90170" algn="ctr">
              <a:lnSpc>
                <a:spcPct val="107000"/>
              </a:lnSpc>
            </a:pPr>
            <a:r>
              <a:rPr lang="ms-MY" sz="2400" b="1" dirty="0">
                <a:solidFill>
                  <a:srgbClr val="0D0D0D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Optometrist </a:t>
            </a:r>
            <a:endParaRPr lang="en-MY" sz="24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90170" algn="ctr">
              <a:lnSpc>
                <a:spcPct val="107000"/>
              </a:lnSpc>
            </a:pPr>
            <a:r>
              <a:rPr lang="ms-MY" sz="24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Ophthalmology Department</a:t>
            </a:r>
          </a:p>
          <a:p>
            <a:pPr indent="90170" algn="ctr">
              <a:lnSpc>
                <a:spcPct val="107000"/>
              </a:lnSpc>
            </a:pPr>
            <a:r>
              <a:rPr lang="ms-MY" sz="24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Hospital  </a:t>
            </a:r>
            <a:r>
              <a:rPr lang="ms-MY" sz="2400" b="1" dirty="0">
                <a:effectLst/>
                <a:latin typeface="+mj-lt"/>
                <a:ea typeface="Times New Roman" panose="02020603050405020304" pitchFamily="18" charset="0"/>
              </a:rPr>
              <a:t>Selayang</a:t>
            </a:r>
            <a:endParaRPr lang="en-MY" sz="24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F7EA99-95BF-4468-8D79-B9EABCB40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38173E-8283-417B-AAEA-4B66BFE75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9BCF-131C-4694-9E83-83830B055FA0}" type="slidenum">
              <a:rPr lang="en-MY" smtClean="0"/>
              <a:t>1</a:t>
            </a:fld>
            <a:endParaRPr lang="en-MY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BAFBDA-73D4-4731-AA1D-1BD0B5A3E4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7354" y="2503488"/>
            <a:ext cx="9454646" cy="15541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A03018-CE81-4009-5068-E838B83755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MY" b="1" dirty="0"/>
              <a:t>Thank you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5FF1DC-85F5-4DDD-B388-55F99085C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Management of Retinopathy of Prematurity (Second Edition)</a:t>
            </a:r>
            <a:endParaRPr lang="en-MY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A17BD5-8778-4201-B9D2-BF198A9AB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1349">
            <a:off x="8100489" y="2147664"/>
            <a:ext cx="2084250" cy="3204487"/>
          </a:xfrm>
          <a:prstGeom prst="rect">
            <a:avLst/>
          </a:prstGeom>
          <a:effectLst>
            <a:outerShdw blurRad="177800" dist="596900" dir="21540000" algn="tl" rotWithShape="0">
              <a:prstClr val="black">
                <a:alpha val="40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8F16B8-FDA5-44CF-9036-6024277DE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9BCF-131C-4694-9E83-83830B055FA0}" type="slidenum">
              <a:rPr lang="en-MY" smtClean="0"/>
              <a:t>10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37716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CE1870-D229-42F9-A679-C02D331F11D2}"/>
              </a:ext>
            </a:extLst>
          </p:cNvPr>
          <p:cNvSpPr/>
          <p:nvPr/>
        </p:nvSpPr>
        <p:spPr>
          <a:xfrm>
            <a:off x="173038" y="298450"/>
            <a:ext cx="11585575" cy="1125538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MY"/>
          </a:p>
        </p:txBody>
      </p:sp>
      <p:pic>
        <p:nvPicPr>
          <p:cNvPr id="4099" name="Picture 4">
            <a:extLst>
              <a:ext uri="{FF2B5EF4-FFF2-40B4-BE49-F238E27FC236}">
                <a16:creationId xmlns:a16="http://schemas.microsoft.com/office/drawing/2014/main" id="{41F22C6F-366E-4C01-BF3A-3BDE331162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88" y="111125"/>
            <a:ext cx="201771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itle 1">
            <a:extLst>
              <a:ext uri="{FF2B5EF4-FFF2-40B4-BE49-F238E27FC236}">
                <a16:creationId xmlns:a16="http://schemas.microsoft.com/office/drawing/2014/main" id="{9C19B6BF-D5D3-4F30-9047-5C65762B7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85750"/>
            <a:ext cx="10515600" cy="13255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MY" altLang="en-US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LEARNING OBJECTIVES</a:t>
            </a:r>
          </a:p>
        </p:txBody>
      </p:sp>
      <p:sp>
        <p:nvSpPr>
          <p:cNvPr id="4101" name="Content Placeholder 2">
            <a:extLst>
              <a:ext uri="{FF2B5EF4-FFF2-40B4-BE49-F238E27FC236}">
                <a16:creationId xmlns:a16="http://schemas.microsoft.com/office/drawing/2014/main" id="{DE72110D-648F-450A-B1A1-BD3268B326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1404" y="1917751"/>
            <a:ext cx="8857649" cy="4351337"/>
          </a:xfrm>
        </p:spPr>
        <p:txBody>
          <a:bodyPr/>
          <a:lstStyle/>
          <a:p>
            <a:pPr eaLnBrk="1" hangingPunct="1"/>
            <a:r>
              <a:rPr lang="en-MY" altLang="en-US" sz="32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To learn the various aspects of vision rehabilitation and its benefits to the patients</a:t>
            </a:r>
          </a:p>
          <a:p>
            <a:pPr eaLnBrk="1" hangingPunct="1"/>
            <a:endParaRPr lang="en-MY" altLang="en-US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79D601-E72C-4FE1-82C4-EDB3053BB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8DD33C-6CBB-42D4-B643-6184BF1CA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9BCF-131C-4694-9E83-83830B055FA0}" type="slidenum">
              <a:rPr lang="en-MY" smtClean="0"/>
              <a:t>2</a:t>
            </a:fld>
            <a:endParaRPr lang="en-MY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45523DC-4909-4F41-BEBA-CD5331EE6AA5}"/>
              </a:ext>
            </a:extLst>
          </p:cNvPr>
          <p:cNvSpPr/>
          <p:nvPr/>
        </p:nvSpPr>
        <p:spPr>
          <a:xfrm>
            <a:off x="173038" y="298450"/>
            <a:ext cx="11585575" cy="1125538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MY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6E2ECD28-F03C-419D-9527-C93A0C1E8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88" y="111125"/>
            <a:ext cx="201771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Title 1">
            <a:extLst>
              <a:ext uri="{FF2B5EF4-FFF2-40B4-BE49-F238E27FC236}">
                <a16:creationId xmlns:a16="http://schemas.microsoft.com/office/drawing/2014/main" id="{0729498E-D4D2-4851-9984-EE3B1D51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16075"/>
          </a:xfrm>
        </p:spPr>
        <p:txBody>
          <a:bodyPr/>
          <a:lstStyle/>
          <a:p>
            <a:pPr algn="ctr" eaLnBrk="1" hangingPunct="1"/>
            <a:r>
              <a:rPr lang="en-MY" altLang="en-US" b="1" dirty="0"/>
              <a:t>Why vision rehabilitation is important?</a:t>
            </a:r>
            <a:br>
              <a:rPr lang="en-MY" altLang="en-US" b="1" dirty="0"/>
            </a:br>
            <a:endParaRPr lang="en-MY" alt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DA960B-BD51-4C40-A605-17E0346D5E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288" y="2378309"/>
            <a:ext cx="6048375" cy="4606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MY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Visual impairment (VI) has a significant impact on the affected </a:t>
            </a:r>
            <a:r>
              <a:rPr lang="en-MY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childs’s</a:t>
            </a:r>
            <a:r>
              <a:rPr lang="en-MY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MY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psychological</a:t>
            </a:r>
            <a:r>
              <a:rPr lang="en-MY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MY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educational</a:t>
            </a:r>
            <a:r>
              <a:rPr lang="en-MY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n-MY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socioeconomic experiences </a:t>
            </a:r>
            <a:r>
              <a:rPr lang="en-MY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during childhood and beyond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MY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Previous study had shown that vision rehabilitation can </a:t>
            </a:r>
            <a:r>
              <a:rPr lang="en-MY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significantly improved vision-related quality of life </a:t>
            </a:r>
            <a:r>
              <a:rPr lang="en-MY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 patients with visual impairment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MY" sz="2400" dirty="0"/>
          </a:p>
        </p:txBody>
      </p:sp>
      <p:pic>
        <p:nvPicPr>
          <p:cNvPr id="13316" name="Picture 4">
            <a:extLst>
              <a:ext uri="{FF2B5EF4-FFF2-40B4-BE49-F238E27FC236}">
                <a16:creationId xmlns:a16="http://schemas.microsoft.com/office/drawing/2014/main" id="{A01CE26B-4A45-4589-9571-FE036C8F57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46"/>
          <a:stretch>
            <a:fillRect/>
          </a:stretch>
        </p:blipFill>
        <p:spPr bwMode="auto">
          <a:xfrm>
            <a:off x="6697663" y="1536799"/>
            <a:ext cx="5308600" cy="491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 Box 5">
            <a:extLst>
              <a:ext uri="{FF2B5EF4-FFF2-40B4-BE49-F238E27FC236}">
                <a16:creationId xmlns:a16="http://schemas.microsoft.com/office/drawing/2014/main" id="{90AB9813-1237-48B4-A97F-5AA00315C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8888" y="5935761"/>
            <a:ext cx="63833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67. Ganesh S, Sethi S, Srivastav S, et al.. 2013;6(3):170-4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5A117AD-112E-469E-BB2A-34CB300CC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34BFDB-D9CB-4577-830D-0057FD992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9BCF-131C-4694-9E83-83830B055FA0}" type="slidenum">
              <a:rPr lang="en-MY" smtClean="0"/>
              <a:t>3</a:t>
            </a:fld>
            <a:endParaRPr lang="en-MY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41D4C2B-8DB4-D15C-F44C-3F5332E242F6}"/>
              </a:ext>
            </a:extLst>
          </p:cNvPr>
          <p:cNvCxnSpPr>
            <a:cxnSpLocks/>
          </p:cNvCxnSpPr>
          <p:nvPr/>
        </p:nvCxnSpPr>
        <p:spPr>
          <a:xfrm>
            <a:off x="3815080" y="3068320"/>
            <a:ext cx="16103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8C57339-741E-5C45-D091-FF1F588688A3}"/>
              </a:ext>
            </a:extLst>
          </p:cNvPr>
          <p:cNvCxnSpPr>
            <a:cxnSpLocks/>
          </p:cNvCxnSpPr>
          <p:nvPr/>
        </p:nvCxnSpPr>
        <p:spPr>
          <a:xfrm>
            <a:off x="2981960" y="3383280"/>
            <a:ext cx="33172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BD72508-BBCA-79DA-64C8-8E40F80900EA}"/>
              </a:ext>
            </a:extLst>
          </p:cNvPr>
          <p:cNvCxnSpPr>
            <a:cxnSpLocks/>
          </p:cNvCxnSpPr>
          <p:nvPr/>
        </p:nvCxnSpPr>
        <p:spPr>
          <a:xfrm>
            <a:off x="955040" y="3383280"/>
            <a:ext cx="13944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C970BA64-D774-4C8E-9EAE-A4850236F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F71430-633C-4CDB-ADD6-4892AD70C7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1605" y="1801628"/>
            <a:ext cx="9572458" cy="43513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Calibri Light" panose="020F0302020204030204" charset="0"/>
                <a:cs typeface="Calibri Light" panose="020F0302020204030204" charset="0"/>
              </a:rPr>
              <a:t>Low vision rehabilitation in children with VI including those with ROP improves significantly: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800" b="1" dirty="0">
                <a:latin typeface="Calibri Light" panose="020F0302020204030204" charset="0"/>
                <a:cs typeface="Calibri Light" panose="020F0302020204030204" charset="0"/>
              </a:rPr>
              <a:t>VA for distance and near vision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800" b="1" dirty="0">
                <a:latin typeface="Calibri Light" panose="020F0302020204030204" charset="0"/>
                <a:cs typeface="Calibri Light" panose="020F0302020204030204" charset="0"/>
              </a:rPr>
              <a:t>Functional vision in relation to studying/reading lifestyle, reading textbook at arm’s length, writing along a straight line and other </a:t>
            </a:r>
            <a:r>
              <a:rPr lang="en-MY" sz="2800" b="1" dirty="0">
                <a:latin typeface="Calibri Light" panose="020F0302020204030204" charset="0"/>
                <a:cs typeface="Calibri Light" panose="020F0302020204030204" charset="0"/>
              </a:rPr>
              <a:t>generalised activities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Calibri Light" panose="020F0302020204030204" charset="0"/>
                <a:cs typeface="Calibri Light" panose="020F0302020204030204" charset="0"/>
                <a:sym typeface="+mn-ea"/>
              </a:rPr>
              <a:t>It is important for these children to have early visual rehabilitation to </a:t>
            </a:r>
            <a:r>
              <a:rPr lang="en-US" b="1" dirty="0">
                <a:latin typeface="Calibri Light" panose="020F0302020204030204" charset="0"/>
                <a:cs typeface="Calibri Light" panose="020F0302020204030204" charset="0"/>
                <a:sym typeface="+mn-ea"/>
              </a:rPr>
              <a:t>decrease the impairment associated with these decreased visual output </a:t>
            </a:r>
            <a:r>
              <a:rPr lang="en-US" dirty="0">
                <a:latin typeface="Calibri Light" panose="020F0302020204030204" charset="0"/>
                <a:cs typeface="Calibri Light" panose="020F0302020204030204" charset="0"/>
                <a:sym typeface="+mn-ea"/>
              </a:rPr>
              <a:t>and to </a:t>
            </a:r>
            <a:r>
              <a:rPr lang="en-US" b="1" dirty="0">
                <a:latin typeface="Calibri Light" panose="020F0302020204030204" charset="0"/>
                <a:cs typeface="Calibri Light" panose="020F0302020204030204" charset="0"/>
                <a:sym typeface="+mn-ea"/>
              </a:rPr>
              <a:t>enhance their learning </a:t>
            </a:r>
            <a:r>
              <a:rPr lang="en-MY" b="1" dirty="0">
                <a:latin typeface="Calibri Light" panose="020F0302020204030204" charset="0"/>
                <a:cs typeface="Calibri Light" panose="020F0302020204030204" charset="0"/>
                <a:sym typeface="+mn-ea"/>
              </a:rPr>
              <a:t>abilities.</a:t>
            </a:r>
            <a:endParaRPr lang="en-MY" b="1" dirty="0">
              <a:latin typeface="Calibri Light" panose="020F0302020204030204" charset="0"/>
              <a:cs typeface="Calibri Light" panose="020F030202020403020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sp>
        <p:nvSpPr>
          <p:cNvPr id="15365" name="Text Box 4">
            <a:extLst>
              <a:ext uri="{FF2B5EF4-FFF2-40B4-BE49-F238E27FC236}">
                <a16:creationId xmlns:a16="http://schemas.microsoft.com/office/drawing/2014/main" id="{0FE86A33-CB21-4AF0-A15D-8FCB7AF6A5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0506" y="5740955"/>
            <a:ext cx="72707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67. Ganesh S, Sethi S, Srivastav S, et al.. 2013;6(3):170-4.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F118CD-BC6E-4B79-8E8E-2BC568D2C0BD}"/>
              </a:ext>
            </a:extLst>
          </p:cNvPr>
          <p:cNvSpPr/>
          <p:nvPr/>
        </p:nvSpPr>
        <p:spPr>
          <a:xfrm>
            <a:off x="325438" y="450850"/>
            <a:ext cx="11585575" cy="1125538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MY" sz="3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8F65C4E-0CC8-4A05-A721-926386BA28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263525"/>
            <a:ext cx="201771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185C78C0-AAA8-4507-8D69-40F24A082A40}"/>
              </a:ext>
            </a:extLst>
          </p:cNvPr>
          <p:cNvSpPr txBox="1">
            <a:spLocks/>
          </p:cNvSpPr>
          <p:nvPr/>
        </p:nvSpPr>
        <p:spPr>
          <a:xfrm>
            <a:off x="1554163" y="43338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altLang="en-US" sz="4000" b="1" dirty="0"/>
              <a:t>LOW VISION REHABILITATION IN CHILDREN WITH VISUAL IMPAIRMENT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E315DA-39B4-4080-AD30-01B23AE72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2DA182-A847-4502-9487-ED05E394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9BCF-131C-4694-9E83-83830B055FA0}" type="slidenum">
              <a:rPr lang="en-MY" smtClean="0"/>
              <a:t>4</a:t>
            </a:fld>
            <a:endParaRPr lang="en-MY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C970BA64-D774-4C8E-9EAE-A4850236F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F118CD-BC6E-4B79-8E8E-2BC568D2C0BD}"/>
              </a:ext>
            </a:extLst>
          </p:cNvPr>
          <p:cNvSpPr/>
          <p:nvPr/>
        </p:nvSpPr>
        <p:spPr>
          <a:xfrm>
            <a:off x="303212" y="450850"/>
            <a:ext cx="11585575" cy="1125538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MY" sz="3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8F65C4E-0CC8-4A05-A721-926386BA28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81" y="263525"/>
            <a:ext cx="201771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185C78C0-AAA8-4507-8D69-40F24A082A40}"/>
              </a:ext>
            </a:extLst>
          </p:cNvPr>
          <p:cNvSpPr txBox="1">
            <a:spLocks/>
          </p:cNvSpPr>
          <p:nvPr/>
        </p:nvSpPr>
        <p:spPr>
          <a:xfrm>
            <a:off x="1554163" y="43338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/>
              <a:t>EARLY DETECTION AND MULTIDISCIPLINARY MANAGEMENT OF VISUAL IMPAIRMENT IN CHILDREN</a:t>
            </a:r>
            <a:endParaRPr lang="en-MY" altLang="en-US" sz="3600" b="1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E315DA-39B4-4080-AD30-01B23AE72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Management of Retinopathy of Prematurity (Second Edition)</a:t>
            </a:r>
            <a:endParaRPr lang="en-MY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2DA182-A847-4502-9487-ED05E394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9BCF-131C-4694-9E83-83830B055FA0}" type="slidenum">
              <a:rPr lang="en-MY" smtClean="0"/>
              <a:t>5</a:t>
            </a:fld>
            <a:endParaRPr lang="en-MY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54D0D6E-2FE7-4882-AE25-BA2442F21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0930" y="1611990"/>
            <a:ext cx="9152823" cy="435133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400" dirty="0">
                <a:latin typeface="+mj-lt"/>
              </a:rPr>
              <a:t>ROP is a globally important cause of childhood severe VI/blindness.</a:t>
            </a:r>
          </a:p>
          <a:p>
            <a:pPr eaLnBrk="1" hangingPunct="1">
              <a:defRPr/>
            </a:pPr>
            <a:r>
              <a:rPr lang="en-US" sz="2400" b="1" dirty="0" err="1">
                <a:latin typeface="+mj-lt"/>
              </a:rPr>
              <a:t>Paediatricians</a:t>
            </a:r>
            <a:r>
              <a:rPr lang="en-US" sz="2400" b="1" dirty="0">
                <a:latin typeface="+mj-lt"/>
              </a:rPr>
              <a:t> and other </a:t>
            </a:r>
            <a:r>
              <a:rPr lang="en-US" sz="2400" b="1" dirty="0" err="1">
                <a:latin typeface="+mj-lt"/>
              </a:rPr>
              <a:t>paediatric</a:t>
            </a:r>
            <a:r>
              <a:rPr lang="en-US" sz="2400" b="1" dirty="0">
                <a:latin typeface="+mj-lt"/>
              </a:rPr>
              <a:t> professionals have a key role in its early detection and multidisciplinary management to </a:t>
            </a:r>
            <a:r>
              <a:rPr lang="en-US" sz="2400" b="1" dirty="0" err="1">
                <a:latin typeface="+mj-lt"/>
              </a:rPr>
              <a:t>minimise</a:t>
            </a:r>
            <a:r>
              <a:rPr lang="en-US" sz="2400" b="1" dirty="0">
                <a:latin typeface="+mj-lt"/>
              </a:rPr>
              <a:t> the impact of VI in childhood</a:t>
            </a:r>
            <a:r>
              <a:rPr lang="en-US" sz="2400" dirty="0">
                <a:latin typeface="+mj-lt"/>
              </a:rPr>
              <a:t>. These include:</a:t>
            </a:r>
            <a:r>
              <a:rPr lang="en-US" sz="2400" baseline="30000" dirty="0">
                <a:latin typeface="+mj-lt"/>
              </a:rPr>
              <a:t>66</a:t>
            </a:r>
          </a:p>
          <a:p>
            <a:pPr lvl="1" eaLnBrk="1" hangingPunct="1">
              <a:defRPr/>
            </a:pPr>
            <a:r>
              <a:rPr lang="en-US" b="1" dirty="0">
                <a:latin typeface="+mj-lt"/>
              </a:rPr>
              <a:t>Certification and registration of childhood visual impairment</a:t>
            </a:r>
          </a:p>
          <a:p>
            <a:pPr lvl="2" eaLnBrk="1" hangingPunct="1">
              <a:defRPr/>
            </a:pPr>
            <a:r>
              <a:rPr lang="en-US" sz="2400" dirty="0">
                <a:latin typeface="+mj-lt"/>
              </a:rPr>
              <a:t>Certification of VI by the ophthalmologist will enable registration of the child at the social services or an equivalent governmental body for educational and welfare support.</a:t>
            </a:r>
          </a:p>
          <a:p>
            <a:pPr lvl="1" eaLnBrk="1" hangingPunct="1">
              <a:defRPr/>
            </a:pPr>
            <a:r>
              <a:rPr lang="en-MY" b="1" dirty="0">
                <a:latin typeface="+mj-lt"/>
              </a:rPr>
              <a:t>Educational support</a:t>
            </a:r>
          </a:p>
          <a:p>
            <a:pPr lvl="2" eaLnBrk="1" hangingPunct="1">
              <a:defRPr/>
            </a:pPr>
            <a:r>
              <a:rPr lang="en-US" sz="2400" dirty="0">
                <a:latin typeface="+mj-lt"/>
              </a:rPr>
              <a:t>Early referral/notification of children with severe VI/blindness allows involvement of </a:t>
            </a:r>
            <a:r>
              <a:rPr lang="en-US" sz="2400" dirty="0" err="1">
                <a:latin typeface="+mj-lt"/>
              </a:rPr>
              <a:t>specialised</a:t>
            </a:r>
            <a:r>
              <a:rPr lang="en-US" sz="2400" dirty="0">
                <a:latin typeface="+mj-lt"/>
              </a:rPr>
              <a:t> educational support. </a:t>
            </a:r>
          </a:p>
          <a:p>
            <a:pPr lvl="2" eaLnBrk="1" hangingPunct="1">
              <a:defRPr/>
            </a:pPr>
            <a:r>
              <a:rPr lang="en-US" sz="2400" dirty="0">
                <a:latin typeface="+mj-lt"/>
              </a:rPr>
              <a:t>Assessment and prescription of optical and non-optical low vision aid could be </a:t>
            </a:r>
            <a:r>
              <a:rPr lang="en-MY" sz="2400" dirty="0">
                <a:latin typeface="+mj-lt"/>
              </a:rPr>
              <a:t>provided.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5BBA1E-AE7C-49E6-B996-8F84C5D3A680}"/>
              </a:ext>
            </a:extLst>
          </p:cNvPr>
          <p:cNvSpPr txBox="1"/>
          <p:nvPr/>
        </p:nvSpPr>
        <p:spPr>
          <a:xfrm>
            <a:off x="8304998" y="6231135"/>
            <a:ext cx="60976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66. </a:t>
            </a:r>
            <a:r>
              <a:rPr kumimoji="0" lang="en-US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Solebo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 AL, </a:t>
            </a:r>
            <a:r>
              <a:rPr kumimoji="0" lang="en-US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Rahi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 J.. 2014;99(4):375-9</a:t>
            </a:r>
            <a:endParaRPr lang="en-MY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76197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F6C5498-7722-42B4-9229-F2AD44970810}"/>
              </a:ext>
            </a:extLst>
          </p:cNvPr>
          <p:cNvSpPr/>
          <p:nvPr/>
        </p:nvSpPr>
        <p:spPr>
          <a:xfrm>
            <a:off x="303212" y="450850"/>
            <a:ext cx="11585575" cy="1125538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MY" sz="3200" dirty="0"/>
          </a:p>
        </p:txBody>
      </p:sp>
      <p:sp>
        <p:nvSpPr>
          <p:cNvPr id="16386" name="Title 1">
            <a:extLst>
              <a:ext uri="{FF2B5EF4-FFF2-40B4-BE49-F238E27FC236}">
                <a16:creationId xmlns:a16="http://schemas.microsoft.com/office/drawing/2014/main" id="{4C156CC2-C2D7-4E26-9EDA-0C9B7E2A9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606425"/>
            <a:ext cx="10515600" cy="1325563"/>
          </a:xfrm>
        </p:spPr>
        <p:txBody>
          <a:bodyPr/>
          <a:lstStyle/>
          <a:p>
            <a:pPr algn="ctr" eaLnBrk="1" hangingPunct="1"/>
            <a:r>
              <a:rPr lang="en-US" altLang="en-US" sz="3200" b="1" dirty="0">
                <a:cs typeface="Calibri Light" panose="020F0302020204030204" pitchFamily="34" charset="0"/>
              </a:rPr>
              <a:t>VISUAL TRAINING AND ENVIRONMENTAL ADAPTATION FOR INFANTS WITH VISUAL IMPAIRMENT</a:t>
            </a:r>
            <a:br>
              <a:rPr lang="en-MY" altLang="en-US" sz="3200" b="1" dirty="0"/>
            </a:br>
            <a:endParaRPr lang="en-MY" altLang="en-US" sz="3200" b="1" dirty="0"/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id="{D03A6C7C-665F-4A61-81D4-8274D4ED3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641" y="2673049"/>
            <a:ext cx="4724400" cy="4351338"/>
          </a:xfrm>
        </p:spPr>
        <p:txBody>
          <a:bodyPr/>
          <a:lstStyle/>
          <a:p>
            <a:pPr eaLnBrk="1" hangingPunct="1"/>
            <a:r>
              <a:rPr lang="en-US" alt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A recent RCT showed that </a:t>
            </a:r>
            <a:r>
              <a:rPr lang="en-US" alt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en-US" altLang="en-US" baseline="30000" dirty="0">
                <a:latin typeface="Calibri Light" panose="020F0302020204030204" pitchFamily="34" charset="0"/>
                <a:cs typeface="Calibri Light" panose="020F0302020204030204" pitchFamily="34" charset="0"/>
              </a:rPr>
              <a:t>68</a:t>
            </a:r>
          </a:p>
          <a:p>
            <a:pPr lvl="1" eaLnBrk="1" hangingPunct="1"/>
            <a:r>
              <a:rPr lang="en-US" altLang="en-US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Early visual training </a:t>
            </a:r>
            <a:r>
              <a:rPr lang="en-US" alt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(along with environmental adaptations and high social engagement) </a:t>
            </a:r>
            <a:r>
              <a:rPr lang="en-US" altLang="en-US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improved vision-related performance and specific aspects of neurological development outcomes </a:t>
            </a:r>
            <a:r>
              <a:rPr lang="en-US" alt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in infants with both peripheral and cerebral VI</a:t>
            </a:r>
          </a:p>
          <a:p>
            <a:pPr eaLnBrk="1" hangingPunct="1"/>
            <a:endParaRPr lang="en-MY" altLang="en-US" dirty="0"/>
          </a:p>
        </p:txBody>
      </p:sp>
      <p:pic>
        <p:nvPicPr>
          <p:cNvPr id="16389" name="Picture 2">
            <a:extLst>
              <a:ext uri="{FF2B5EF4-FFF2-40B4-BE49-F238E27FC236}">
                <a16:creationId xmlns:a16="http://schemas.microsoft.com/office/drawing/2014/main" id="{73F49694-8215-4509-A0DB-20E8DD5822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041" y="1735781"/>
            <a:ext cx="6477000" cy="3663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0D3824-92D5-40B8-AA9D-99C509E030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81" y="263525"/>
            <a:ext cx="201771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D77BE54-1DD9-4E04-B86B-490B53C19F94}"/>
              </a:ext>
            </a:extLst>
          </p:cNvPr>
          <p:cNvSpPr txBox="1"/>
          <p:nvPr/>
        </p:nvSpPr>
        <p:spPr>
          <a:xfrm>
            <a:off x="5297739" y="5488198"/>
            <a:ext cx="6097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libri Light" panose="020F0302020204030204" charset="0"/>
                <a:cs typeface="Calibri Light" panose="020F0302020204030204" charset="0"/>
              </a:rPr>
              <a:t>68. </a:t>
            </a:r>
            <a:r>
              <a:rPr lang="en-US" dirty="0" err="1">
                <a:latin typeface="Calibri Light" panose="020F0302020204030204" charset="0"/>
                <a:cs typeface="Calibri Light" panose="020F0302020204030204" charset="0"/>
              </a:rPr>
              <a:t>Fazzi</a:t>
            </a:r>
            <a:r>
              <a:rPr lang="en-US" dirty="0">
                <a:latin typeface="Calibri Light" panose="020F0302020204030204" charset="0"/>
                <a:cs typeface="Calibri Light" panose="020F0302020204030204" charset="0"/>
              </a:rPr>
              <a:t> E, </a:t>
            </a:r>
            <a:r>
              <a:rPr lang="en-US" dirty="0" err="1">
                <a:latin typeface="Calibri Light" panose="020F0302020204030204" charset="0"/>
                <a:cs typeface="Calibri Light" panose="020F0302020204030204" charset="0"/>
              </a:rPr>
              <a:t>Micheletti</a:t>
            </a:r>
            <a:r>
              <a:rPr lang="en-US" dirty="0">
                <a:latin typeface="Calibri Light" panose="020F0302020204030204" charset="0"/>
                <a:cs typeface="Calibri Light" panose="020F0302020204030204" charset="0"/>
              </a:rPr>
              <a:t> S, </a:t>
            </a:r>
            <a:r>
              <a:rPr lang="en-US" dirty="0" err="1">
                <a:latin typeface="Calibri Light" panose="020F0302020204030204" charset="0"/>
                <a:cs typeface="Calibri Light" panose="020F0302020204030204" charset="0"/>
              </a:rPr>
              <a:t>Calza</a:t>
            </a:r>
            <a:r>
              <a:rPr lang="en-US" dirty="0">
                <a:latin typeface="Calibri Light" panose="020F0302020204030204" charset="0"/>
                <a:cs typeface="Calibri Light" panose="020F0302020204030204" charset="0"/>
              </a:rPr>
              <a:t> S, et al. 2021;63(10):1180-93</a:t>
            </a:r>
            <a:endParaRPr lang="en-MY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2C185D1-5548-8D6B-F0C8-1191040691E0}"/>
              </a:ext>
            </a:extLst>
          </p:cNvPr>
          <p:cNvCxnSpPr/>
          <p:nvPr/>
        </p:nvCxnSpPr>
        <p:spPr>
          <a:xfrm>
            <a:off x="6299200" y="2753360"/>
            <a:ext cx="248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8BBC984-B377-AD97-4311-AE42C544F9CA}"/>
              </a:ext>
            </a:extLst>
          </p:cNvPr>
          <p:cNvCxnSpPr>
            <a:cxnSpLocks/>
          </p:cNvCxnSpPr>
          <p:nvPr/>
        </p:nvCxnSpPr>
        <p:spPr>
          <a:xfrm>
            <a:off x="5527040" y="3302000"/>
            <a:ext cx="4003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95CF4B4-783C-4B60-BB1D-A7869C5AD226}"/>
              </a:ext>
            </a:extLst>
          </p:cNvPr>
          <p:cNvCxnSpPr>
            <a:cxnSpLocks/>
          </p:cNvCxnSpPr>
          <p:nvPr/>
        </p:nvCxnSpPr>
        <p:spPr>
          <a:xfrm>
            <a:off x="5527040" y="3576320"/>
            <a:ext cx="279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AA38B-BF6B-4A95-BBF4-95CC85642E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60534" y="1662113"/>
            <a:ext cx="6955546" cy="391091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>
                <a:latin typeface="Calibri Light" panose="020F0302020204030204" charset="0"/>
                <a:cs typeface="Calibri Light" panose="020F0302020204030204" charset="0"/>
              </a:rPr>
              <a:t>In the local setting :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>
                <a:latin typeface="Calibri Light" panose="020F0302020204030204" charset="0"/>
                <a:cs typeface="Calibri Light" panose="020F0302020204030204" charset="0"/>
              </a:rPr>
              <a:t>Infants with low vision/blindness should be referred to occupational therapy for an </a:t>
            </a:r>
            <a:r>
              <a:rPr lang="en-US" b="1" dirty="0">
                <a:latin typeface="Calibri Light" panose="020F0302020204030204" charset="0"/>
                <a:cs typeface="Calibri Light" panose="020F0302020204030204" charset="0"/>
              </a:rPr>
              <a:t>early intervention </a:t>
            </a:r>
            <a:r>
              <a:rPr lang="en-US" b="1" dirty="0" err="1">
                <a:latin typeface="Calibri Light" panose="020F0302020204030204" charset="0"/>
                <a:cs typeface="Calibri Light" panose="020F0302020204030204" charset="0"/>
              </a:rPr>
              <a:t>programme</a:t>
            </a:r>
            <a:r>
              <a:rPr lang="en-US" b="1" dirty="0">
                <a:latin typeface="Calibri Light" panose="020F0302020204030204" charset="0"/>
                <a:cs typeface="Calibri Light" panose="020F0302020204030204" charset="0"/>
              </a:rPr>
              <a:t> </a:t>
            </a:r>
            <a:r>
              <a:rPr lang="en-US" dirty="0">
                <a:latin typeface="Calibri Light" panose="020F0302020204030204" charset="0"/>
                <a:cs typeface="Calibri Light" panose="020F0302020204030204" charset="0"/>
              </a:rPr>
              <a:t>in the respective healthcare facility. 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>
                <a:latin typeface="Calibri Light" panose="020F0302020204030204" charset="0"/>
                <a:cs typeface="Calibri Light" panose="020F0302020204030204" charset="0"/>
              </a:rPr>
              <a:t>Older children should have access to all </a:t>
            </a:r>
            <a:r>
              <a:rPr lang="en-US" b="1" dirty="0">
                <a:latin typeface="Calibri Light" panose="020F0302020204030204" charset="0"/>
                <a:cs typeface="Calibri Light" panose="020F0302020204030204" charset="0"/>
              </a:rPr>
              <a:t>relevant rehabilitation services</a:t>
            </a:r>
            <a:r>
              <a:rPr lang="en-US" dirty="0">
                <a:latin typeface="Calibri Light" panose="020F0302020204030204" charset="0"/>
                <a:cs typeface="Calibri Light" panose="020F0302020204030204" charset="0"/>
              </a:rPr>
              <a:t>.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>
                <a:latin typeface="Calibri Light" panose="020F0302020204030204" charset="0"/>
                <a:cs typeface="Calibri Light" panose="020F0302020204030204" charset="0"/>
              </a:rPr>
              <a:t>They should also be registered with :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2400" dirty="0" err="1">
                <a:latin typeface="Calibri Light" panose="020F0302020204030204" charset="0"/>
                <a:cs typeface="Calibri Light" panose="020F0302020204030204" charset="0"/>
              </a:rPr>
              <a:t>Jabatan</a:t>
            </a:r>
            <a:r>
              <a:rPr lang="en-US" sz="2400" dirty="0">
                <a:latin typeface="Calibri Light" panose="020F0302020204030204" charset="0"/>
                <a:cs typeface="Calibri Light" panose="020F0302020204030204" charset="0"/>
              </a:rPr>
              <a:t> Kebajikan Masyarakat at </a:t>
            </a:r>
            <a:r>
              <a:rPr lang="en-US" sz="2400" dirty="0">
                <a:latin typeface="Calibri Light" panose="020F0302020204030204" charset="0"/>
                <a:cs typeface="Calibri Light" panose="020F0302020204030204" charset="0"/>
                <a:hlinkClick r:id="rId2"/>
              </a:rPr>
              <a:t>https://www.jkm.gov.my/</a:t>
            </a:r>
            <a:r>
              <a:rPr lang="en-US" sz="2400" dirty="0">
                <a:latin typeface="Calibri Light" panose="020F0302020204030204" charset="0"/>
                <a:cs typeface="Calibri Light" panose="020F0302020204030204" charset="0"/>
              </a:rPr>
              <a:t> for placement in special education (refer Appendix 11)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2400" dirty="0">
                <a:latin typeface="Calibri Light" panose="020F0302020204030204" charset="0"/>
                <a:cs typeface="Calibri Light" panose="020F0302020204030204" charset="0"/>
              </a:rPr>
              <a:t>Malaysian Association for the Blind (MAB), or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2400" dirty="0">
                <a:latin typeface="Calibri Light" panose="020F0302020204030204" charset="0"/>
                <a:cs typeface="Calibri Light" panose="020F0302020204030204" charset="0"/>
              </a:rPr>
              <a:t>other non-government organizations providing training/support for these children</a:t>
            </a:r>
            <a:r>
              <a:rPr lang="en-US" sz="2400" dirty="0">
                <a:latin typeface="ArialMT"/>
              </a:rPr>
              <a:t> </a:t>
            </a:r>
            <a:endParaRPr lang="en-MY" sz="2400" dirty="0"/>
          </a:p>
        </p:txBody>
      </p:sp>
      <p:pic>
        <p:nvPicPr>
          <p:cNvPr id="17413" name="Picture 6">
            <a:extLst>
              <a:ext uri="{FF2B5EF4-FFF2-40B4-BE49-F238E27FC236}">
                <a16:creationId xmlns:a16="http://schemas.microsoft.com/office/drawing/2014/main" id="{08D0A7EC-98FD-4BA1-9568-99A5E09CD0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72" y="2635250"/>
            <a:ext cx="5219233" cy="3576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2E6B807-CA27-4DB2-951D-8E2ED61388B8}"/>
              </a:ext>
            </a:extLst>
          </p:cNvPr>
          <p:cNvSpPr/>
          <p:nvPr/>
        </p:nvSpPr>
        <p:spPr>
          <a:xfrm>
            <a:off x="303212" y="450850"/>
            <a:ext cx="11585575" cy="1125538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MY" sz="3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0CD9A5E-7E85-4C22-B289-F1A5FA77B5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81" y="263525"/>
            <a:ext cx="201771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Title 1">
            <a:extLst>
              <a:ext uri="{FF2B5EF4-FFF2-40B4-BE49-F238E27FC236}">
                <a16:creationId xmlns:a16="http://schemas.microsoft.com/office/drawing/2014/main" id="{295625DE-ACF1-4CE0-AA23-A480BF2E3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MY" altLang="en-US" b="1" dirty="0"/>
              <a:t>REFERRAL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201F2E92-ED95-4BFC-769F-E6D1F2C1CFBA}"/>
              </a:ext>
            </a:extLst>
          </p:cNvPr>
          <p:cNvSpPr/>
          <p:nvPr/>
        </p:nvSpPr>
        <p:spPr>
          <a:xfrm>
            <a:off x="375920" y="4632960"/>
            <a:ext cx="2854960" cy="6400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>
            <a:extLst>
              <a:ext uri="{FF2B5EF4-FFF2-40B4-BE49-F238E27FC236}">
                <a16:creationId xmlns:a16="http://schemas.microsoft.com/office/drawing/2014/main" id="{51EFBFF1-836F-4634-BF0D-4557253BA5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53" y="2446053"/>
            <a:ext cx="11144250" cy="263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4AAE7BE-43B8-47D2-A59A-8FAB73619495}"/>
              </a:ext>
            </a:extLst>
          </p:cNvPr>
          <p:cNvSpPr/>
          <p:nvPr/>
        </p:nvSpPr>
        <p:spPr>
          <a:xfrm>
            <a:off x="303212" y="438150"/>
            <a:ext cx="11585575" cy="1125538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MY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7455D6-5149-43E6-B36D-962820CB1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2" y="250825"/>
            <a:ext cx="201771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itle 1">
            <a:extLst>
              <a:ext uri="{FF2B5EF4-FFF2-40B4-BE49-F238E27FC236}">
                <a16:creationId xmlns:a16="http://schemas.microsoft.com/office/drawing/2014/main" id="{AC765A42-A459-48F7-9DD3-349315694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3187" y="369093"/>
            <a:ext cx="10515600" cy="13255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MY" altLang="en-US" sz="4000" b="1" dirty="0"/>
              <a:t>RECOMMENDATION FOR VISION REHABILITATION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5503ED-02C3-42E4-B934-1FDC87EC6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4EFCE9-66D8-4770-A187-5A9AD4FDD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9BCF-131C-4694-9E83-83830B055FA0}" type="slidenum">
              <a:rPr lang="en-MY" smtClean="0"/>
              <a:t>8</a:t>
            </a:fld>
            <a:endParaRPr lang="en-MY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6364104-4018-4232-BEAE-67DF483AE3E6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755710-6D6E-497A-AE25-950D977FA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32DCDA-B670-4314-A05C-C9D21F2E3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/>
              <a:t>TAKE HOME MESSAGE</a:t>
            </a:r>
            <a:endParaRPr lang="en-MY" sz="4000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E5F961-8802-44FC-A516-7C4C00E2B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3187A2-8A67-4DB4-94DC-689A8EBD20E9}"/>
              </a:ext>
            </a:extLst>
          </p:cNvPr>
          <p:cNvSpPr txBox="1"/>
          <p:nvPr/>
        </p:nvSpPr>
        <p:spPr>
          <a:xfrm>
            <a:off x="1858936" y="2109066"/>
            <a:ext cx="974118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altLang="en-US" sz="3200" b="1" dirty="0">
                <a:latin typeface="+mj-lt"/>
              </a:rPr>
              <a:t>Visual rehabilitation should be provided to all visually-impaired children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78ABAE-02BF-4C1E-8707-EF6CC07AE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9BCF-131C-4694-9E83-83830B055FA0}" type="slidenum">
              <a:rPr lang="en-MY" smtClean="0"/>
              <a:t>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88372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618</Words>
  <Application>Microsoft Office PowerPoint</Application>
  <PresentationFormat>Widescreen</PresentationFormat>
  <Paragraphs>59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Aptos</vt:lpstr>
      <vt:lpstr>Arial</vt:lpstr>
      <vt:lpstr>ArialMT</vt:lpstr>
      <vt:lpstr>Calibri</vt:lpstr>
      <vt:lpstr>Calibri Light</vt:lpstr>
      <vt:lpstr>Office Theme</vt:lpstr>
      <vt:lpstr>1_Office Theme</vt:lpstr>
      <vt:lpstr>LECTURE 7 : REHABILITATION</vt:lpstr>
      <vt:lpstr>LEARNING OBJECTIVES</vt:lpstr>
      <vt:lpstr>Why vision rehabilitation is important? </vt:lpstr>
      <vt:lpstr>PowerPoint Presentation</vt:lpstr>
      <vt:lpstr>PowerPoint Presentation</vt:lpstr>
      <vt:lpstr>VISUAL TRAINING AND ENVIRONMENTAL ADAPTATION FOR INFANTS WITH VISUAL IMPAIRMENT </vt:lpstr>
      <vt:lpstr>REFERRAL</vt:lpstr>
      <vt:lpstr>RECOMMENDATION FOR VISION REHABILITATION</vt:lpstr>
      <vt:lpstr>TAKE HOME MESSAGE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5 : REHABILITATION</dc:title>
  <dc:creator>Karen Sharmini</dc:creator>
  <cp:lastModifiedBy>Karen Sharmini</cp:lastModifiedBy>
  <cp:revision>27</cp:revision>
  <dcterms:created xsi:type="dcterms:W3CDTF">2024-08-07T07:02:30Z</dcterms:created>
  <dcterms:modified xsi:type="dcterms:W3CDTF">2024-11-26T02:23:51Z</dcterms:modified>
</cp:coreProperties>
</file>